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47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6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188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326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734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302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059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3107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236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80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254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E1259-20DA-4CDA-AC13-C99E91969881}" type="datetimeFigureOut">
              <a:rPr lang="fr-BE" smtClean="0"/>
              <a:t>19-02-21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179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9835" y="722647"/>
            <a:ext cx="8157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400" dirty="0" smtClean="0"/>
              <a:t>Utilisation des services </a:t>
            </a:r>
            <a:r>
              <a:rPr lang="fr-BE" sz="4400" dirty="0" err="1" smtClean="0"/>
              <a:t>Consult</a:t>
            </a:r>
            <a:r>
              <a:rPr lang="fr-BE" sz="4400" dirty="0" smtClean="0"/>
              <a:t> RN par les médecins généralistes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9835" y="2652882"/>
            <a:ext cx="818433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BE" sz="2800" dirty="0" smtClean="0"/>
              <a:t>Meilleure utilisation et quota management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BE" sz="2800" dirty="0" smtClean="0"/>
              <a:t>Hypothèse : obligation d’utiliser en priorité l’EID (en  vérifiant via ID Support) avant d’appeler les services </a:t>
            </a:r>
            <a:r>
              <a:rPr lang="fr-BE" sz="2800" dirty="0" err="1" smtClean="0"/>
              <a:t>Consult</a:t>
            </a:r>
            <a:r>
              <a:rPr lang="fr-BE" sz="2800" dirty="0" smtClean="0"/>
              <a:t> RN EH</a:t>
            </a:r>
          </a:p>
          <a:p>
            <a:pPr marL="447675" indent="-447675"/>
            <a:r>
              <a:rPr lang="fr-BE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8635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9537" y="234755"/>
            <a:ext cx="3204927" cy="8510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Nouveau patient 1ère visite</a:t>
            </a:r>
          </a:p>
          <a:p>
            <a:pPr algn="ctr"/>
            <a:r>
              <a:rPr lang="fr-BE" dirty="0" smtClean="0">
                <a:solidFill>
                  <a:schemeClr val="tx1"/>
                </a:solidFill>
              </a:rPr>
              <a:t>Pas de dossier médical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2070" y="1674250"/>
            <a:ext cx="1812202" cy="55980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Avec support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84351" y="1674250"/>
            <a:ext cx="1812202" cy="55980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Sans support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975" y="2686729"/>
            <a:ext cx="1602463" cy="522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Carte EID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3436" y="2686728"/>
            <a:ext cx="1982709" cy="5228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Carte ISI+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6448" y="2686726"/>
            <a:ext cx="1982708" cy="522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Le patient connaît </a:t>
            </a:r>
          </a:p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son NISS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62124" y="2685214"/>
            <a:ext cx="1982709" cy="524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Le patient ne connaît pas son NISS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975" y="3296363"/>
            <a:ext cx="1602463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ID Support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3436" y="3294850"/>
            <a:ext cx="1982709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ID Support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4975" y="3805413"/>
            <a:ext cx="1602463" cy="1163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Pas d’appel aux services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3436" y="3808418"/>
            <a:ext cx="1982709" cy="1160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 smtClean="0">
                <a:solidFill>
                  <a:srgbClr val="0070C0"/>
                </a:solidFill>
              </a:rPr>
              <a:t>Si nécessaire : </a:t>
            </a:r>
            <a:r>
              <a:rPr lang="fr-BE" sz="1400" dirty="0" smtClean="0">
                <a:solidFill>
                  <a:srgbClr val="00B0F0"/>
                </a:solidFill>
              </a:rPr>
              <a:t/>
            </a:r>
            <a:br>
              <a:rPr lang="fr-BE" sz="1400" dirty="0" smtClean="0">
                <a:solidFill>
                  <a:srgbClr val="00B0F0"/>
                </a:solidFill>
              </a:rPr>
            </a:br>
            <a:r>
              <a:rPr lang="fr-BE" sz="1400" dirty="0" smtClean="0">
                <a:solidFill>
                  <a:schemeClr val="tx1"/>
                </a:solidFill>
              </a:rPr>
              <a:t>Appel au service </a:t>
            </a:r>
          </a:p>
          <a:p>
            <a:r>
              <a:rPr lang="fr-BE" sz="1400" dirty="0" smtClean="0">
                <a:solidFill>
                  <a:schemeClr val="tx1"/>
                </a:solidFill>
              </a:rPr>
              <a:t>       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 :</a:t>
            </a:r>
          </a:p>
          <a:p>
            <a:r>
              <a:rPr lang="fr-BE" sz="1400" dirty="0" smtClean="0">
                <a:solidFill>
                  <a:schemeClr val="tx1"/>
                </a:solidFill>
              </a:rPr>
              <a:t>        -  </a:t>
            </a:r>
            <a:r>
              <a:rPr lang="fr-BE" sz="1400" dirty="0" err="1" smtClean="0">
                <a:solidFill>
                  <a:schemeClr val="tx1"/>
                </a:solidFill>
              </a:rPr>
              <a:t>Identify</a:t>
            </a:r>
            <a:r>
              <a:rPr lang="fr-BE" sz="1400" dirty="0" smtClean="0">
                <a:solidFill>
                  <a:schemeClr val="tx1"/>
                </a:solidFill>
              </a:rPr>
              <a:t> Person</a:t>
            </a:r>
          </a:p>
          <a:p>
            <a:r>
              <a:rPr lang="fr-BE" sz="1400" dirty="0">
                <a:solidFill>
                  <a:schemeClr val="tx1"/>
                </a:solidFill>
              </a:rPr>
              <a:t>	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  <a:r>
              <a:rPr lang="fr-BE" sz="800" dirty="0" smtClean="0">
                <a:solidFill>
                  <a:schemeClr val="tx1"/>
                </a:solidFill>
              </a:rPr>
              <a:t>(NEW : PERSON SERVICE)</a:t>
            </a:r>
            <a:endParaRPr lang="fr-BE" sz="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6447" y="3805413"/>
            <a:ext cx="1982709" cy="11633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dirty="0" smtClean="0">
              <a:solidFill>
                <a:schemeClr val="tx1"/>
              </a:solidFill>
            </a:endParaRPr>
          </a:p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Appel au service</a:t>
            </a:r>
          </a:p>
          <a:p>
            <a:r>
              <a:rPr lang="fr-BE" sz="1400" dirty="0">
                <a:solidFill>
                  <a:schemeClr val="tx1"/>
                </a:solidFill>
              </a:rPr>
              <a:t> </a:t>
            </a:r>
            <a:r>
              <a:rPr lang="fr-BE" sz="1400" dirty="0" smtClean="0">
                <a:solidFill>
                  <a:schemeClr val="tx1"/>
                </a:solidFill>
              </a:rPr>
              <a:t>      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 :</a:t>
            </a:r>
          </a:p>
          <a:p>
            <a:r>
              <a:rPr lang="fr-BE" sz="1400" dirty="0" smtClean="0">
                <a:solidFill>
                  <a:schemeClr val="tx1"/>
                </a:solidFill>
              </a:rPr>
              <a:t>        - </a:t>
            </a:r>
            <a:r>
              <a:rPr lang="fr-BE" sz="1400" dirty="0" err="1" smtClean="0">
                <a:solidFill>
                  <a:schemeClr val="tx1"/>
                </a:solidFill>
              </a:rPr>
              <a:t>Identify</a:t>
            </a:r>
            <a:r>
              <a:rPr lang="fr-BE" sz="1400" dirty="0" smtClean="0">
                <a:solidFill>
                  <a:schemeClr val="tx1"/>
                </a:solidFill>
              </a:rPr>
              <a:t> Person</a:t>
            </a:r>
          </a:p>
          <a:p>
            <a:r>
              <a:rPr lang="fr-BE" sz="1400" dirty="0">
                <a:solidFill>
                  <a:schemeClr val="tx1"/>
                </a:solidFill>
              </a:rPr>
              <a:t>	</a:t>
            </a:r>
            <a:r>
              <a:rPr lang="fr-BE" sz="800" dirty="0" smtClean="0">
                <a:solidFill>
                  <a:schemeClr val="tx1"/>
                </a:solidFill>
              </a:rPr>
              <a:t>(</a:t>
            </a:r>
            <a:r>
              <a:rPr lang="fr-BE" sz="800" dirty="0">
                <a:solidFill>
                  <a:schemeClr val="tx1"/>
                </a:solidFill>
              </a:rPr>
              <a:t>NEW : PERSON SERVICE)</a:t>
            </a:r>
          </a:p>
          <a:p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62344" y="3805413"/>
            <a:ext cx="1982709" cy="1548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chemeClr val="tx1"/>
                </a:solidFill>
              </a:rPr>
              <a:t>A</a:t>
            </a:r>
            <a:r>
              <a:rPr lang="fr-BE" sz="1400" dirty="0" smtClean="0">
                <a:solidFill>
                  <a:schemeClr val="tx1"/>
                </a:solidFill>
              </a:rPr>
              <a:t>ppel aux services</a:t>
            </a:r>
          </a:p>
          <a:p>
            <a:r>
              <a:rPr lang="fr-BE" sz="1400" dirty="0">
                <a:solidFill>
                  <a:schemeClr val="tx1"/>
                </a:solidFill>
              </a:rPr>
              <a:t> </a:t>
            </a:r>
            <a:r>
              <a:rPr lang="fr-BE" sz="1400" dirty="0" smtClean="0">
                <a:solidFill>
                  <a:schemeClr val="tx1"/>
                </a:solidFill>
              </a:rPr>
              <a:t>    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 :</a:t>
            </a:r>
          </a:p>
          <a:p>
            <a:r>
              <a:rPr lang="fr-BE" sz="1400" dirty="0" smtClean="0">
                <a:solidFill>
                  <a:schemeClr val="tx1"/>
                </a:solidFill>
              </a:rPr>
              <a:t>      - </a:t>
            </a:r>
            <a:r>
              <a:rPr lang="fr-BE" sz="1400" dirty="0" err="1" smtClean="0">
                <a:solidFill>
                  <a:schemeClr val="tx1"/>
                </a:solidFill>
              </a:rPr>
              <a:t>Phonetic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  <a:r>
              <a:rPr lang="fr-BE" sz="1400" dirty="0" err="1" smtClean="0">
                <a:solidFill>
                  <a:schemeClr val="tx1"/>
                </a:solidFill>
              </a:rPr>
              <a:t>Search</a:t>
            </a:r>
            <a:r>
              <a:rPr lang="fr-BE" sz="1400" dirty="0">
                <a:solidFill>
                  <a:schemeClr val="tx1"/>
                </a:solidFill>
              </a:rPr>
              <a:t> </a:t>
            </a:r>
          </a:p>
          <a:p>
            <a:pPr>
              <a:tabLst>
                <a:tab pos="357188" algn="l"/>
              </a:tabLst>
            </a:pPr>
            <a:r>
              <a:rPr lang="fr-BE" sz="1400" dirty="0">
                <a:solidFill>
                  <a:schemeClr val="tx1"/>
                </a:solidFill>
              </a:rPr>
              <a:t>	</a:t>
            </a:r>
            <a:r>
              <a:rPr lang="fr-BE" sz="800" dirty="0" smtClean="0">
                <a:solidFill>
                  <a:schemeClr val="tx1"/>
                </a:solidFill>
              </a:rPr>
              <a:t>(NEW : </a:t>
            </a:r>
            <a:r>
              <a:rPr lang="fr-BE" sz="800" dirty="0">
                <a:solidFill>
                  <a:schemeClr val="tx1"/>
                </a:solidFill>
              </a:rPr>
              <a:t>PERSON SERVICE)</a:t>
            </a:r>
          </a:p>
          <a:p>
            <a:r>
              <a:rPr lang="fr-BE" sz="1400" dirty="0" smtClean="0">
                <a:solidFill>
                  <a:schemeClr val="tx1"/>
                </a:solidFill>
              </a:rPr>
              <a:t>      et si nécessaire :</a:t>
            </a:r>
          </a:p>
          <a:p>
            <a:r>
              <a:rPr lang="fr-BE" sz="1400" dirty="0" smtClean="0">
                <a:solidFill>
                  <a:schemeClr val="tx1"/>
                </a:solidFill>
              </a:rPr>
              <a:t>      - Manage Person</a:t>
            </a:r>
            <a:r>
              <a:rPr lang="fr-BE" sz="800" dirty="0" smtClean="0">
                <a:solidFill>
                  <a:schemeClr val="tx1"/>
                </a:solidFill>
              </a:rPr>
              <a:t> </a:t>
            </a:r>
            <a:endParaRPr lang="fr-BE" sz="8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tabLst>
                <a:tab pos="357188" algn="l"/>
              </a:tabLst>
            </a:pPr>
            <a:r>
              <a:rPr lang="fr-BE" sz="800" dirty="0" smtClean="0">
                <a:solidFill>
                  <a:schemeClr val="tx1"/>
                </a:solidFill>
              </a:rPr>
              <a:t>	(NEW: </a:t>
            </a:r>
            <a:r>
              <a:rPr lang="fr-BE" sz="800" dirty="0" err="1">
                <a:solidFill>
                  <a:schemeClr val="tx1"/>
                </a:solidFill>
              </a:rPr>
              <a:t>CBSSPersonService</a:t>
            </a:r>
            <a:r>
              <a:rPr lang="fr-BE" sz="800" dirty="0" smtClean="0">
                <a:solidFill>
                  <a:schemeClr val="tx1"/>
                </a:solidFill>
              </a:rPr>
              <a:t>)</a:t>
            </a:r>
            <a:endParaRPr lang="fr-BE" sz="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4976" y="5456073"/>
            <a:ext cx="1602463" cy="1186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Stockage de la date de consultation de l’EID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63436" y="5456074"/>
            <a:ext cx="1982709" cy="1186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/>
            <a:r>
              <a:rPr lang="fr-BE" sz="1400" dirty="0" smtClean="0">
                <a:solidFill>
                  <a:schemeClr val="tx1"/>
                </a:solidFill>
              </a:rPr>
              <a:t>- Stockage de la date de consultation de l’ISI+</a:t>
            </a:r>
          </a:p>
          <a:p>
            <a:pPr marL="92075" indent="-92075"/>
            <a:r>
              <a:rPr lang="fr-BE" sz="1400" dirty="0" smtClean="0">
                <a:solidFill>
                  <a:schemeClr val="tx1"/>
                </a:solidFill>
              </a:rPr>
              <a:t>- Stockage de la date de   consultation du service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16446" y="5462324"/>
            <a:ext cx="1982709" cy="11860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Stockage de la date de consultation du service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73264" y="5456074"/>
            <a:ext cx="1982709" cy="11860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Stockage de la date de consultation des services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</a:t>
            </a:r>
            <a:endParaRPr lang="fr-BE" sz="1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" idx="2"/>
            <a:endCxn id="3" idx="0"/>
          </p:cNvCxnSpPr>
          <p:nvPr/>
        </p:nvCxnSpPr>
        <p:spPr>
          <a:xfrm flipH="1">
            <a:off x="2018171" y="1085780"/>
            <a:ext cx="2553830" cy="5884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" idx="2"/>
            <a:endCxn id="4" idx="0"/>
          </p:cNvCxnSpPr>
          <p:nvPr/>
        </p:nvCxnSpPr>
        <p:spPr>
          <a:xfrm>
            <a:off x="4572001" y="1085780"/>
            <a:ext cx="2318451" cy="5884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" idx="2"/>
            <a:endCxn id="5" idx="0"/>
          </p:cNvCxnSpPr>
          <p:nvPr/>
        </p:nvCxnSpPr>
        <p:spPr>
          <a:xfrm flipH="1">
            <a:off x="1136207" y="2234054"/>
            <a:ext cx="881964" cy="452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2"/>
            <a:endCxn id="6" idx="0"/>
          </p:cNvCxnSpPr>
          <p:nvPr/>
        </p:nvCxnSpPr>
        <p:spPr>
          <a:xfrm>
            <a:off x="2018171" y="2234054"/>
            <a:ext cx="1036620" cy="452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2"/>
            <a:endCxn id="7" idx="0"/>
          </p:cNvCxnSpPr>
          <p:nvPr/>
        </p:nvCxnSpPr>
        <p:spPr>
          <a:xfrm flipH="1">
            <a:off x="5807802" y="2234054"/>
            <a:ext cx="1082650" cy="452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2"/>
            <a:endCxn id="8" idx="0"/>
          </p:cNvCxnSpPr>
          <p:nvPr/>
        </p:nvCxnSpPr>
        <p:spPr>
          <a:xfrm>
            <a:off x="6890452" y="2234054"/>
            <a:ext cx="1063027" cy="45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22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6383" y="216194"/>
            <a:ext cx="7571233" cy="8510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Patient connu</a:t>
            </a:r>
          </a:p>
          <a:p>
            <a:pPr algn="ctr"/>
            <a:r>
              <a:rPr lang="fr-BE" dirty="0">
                <a:solidFill>
                  <a:schemeClr val="tx1"/>
                </a:solidFill>
              </a:rPr>
              <a:t>D</a:t>
            </a:r>
            <a:r>
              <a:rPr lang="fr-BE" dirty="0" smtClean="0">
                <a:solidFill>
                  <a:schemeClr val="tx1"/>
                </a:solidFill>
              </a:rPr>
              <a:t>ossier médical existe déjà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BE" sz="900" b="1" dirty="0" smtClean="0">
                <a:solidFill>
                  <a:srgbClr val="0070C0"/>
                </a:solidFill>
              </a:rPr>
              <a:t>(pas d’automatisation dans les appels car données d’identification ont été vérifiées lors de la création du dossier – règle par défaut : pas d’appel)</a:t>
            </a:r>
            <a:endParaRPr lang="fr-BE" sz="9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9491" y="2132892"/>
            <a:ext cx="1812202" cy="75835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Moins de 3 mois </a:t>
            </a:r>
            <a:r>
              <a:rPr lang="fr-BE" sz="900" b="1" dirty="0" smtClean="0">
                <a:solidFill>
                  <a:srgbClr val="0070C0"/>
                </a:solidFill>
              </a:rPr>
              <a:t>(pas d’automatisation, le médecin choisit d’activer ce contrôle – règle par défaut : pas d’appel)</a:t>
            </a:r>
            <a:endParaRPr lang="fr-BE" sz="900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22896" y="2130132"/>
            <a:ext cx="1812202" cy="67756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Après 3 mois </a:t>
            </a:r>
          </a:p>
          <a:p>
            <a:pPr algn="ctr"/>
            <a:r>
              <a:rPr lang="fr-BE" sz="900" b="1" dirty="0" smtClean="0">
                <a:solidFill>
                  <a:srgbClr val="0070C0"/>
                </a:solidFill>
              </a:rPr>
              <a:t>(pas d’automatisation, le médecin choisit d’activer ce contrôle – règle par défaut : pas d’appel)</a:t>
            </a:r>
            <a:endParaRPr lang="fr-BE" sz="9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06720" y="3145368"/>
            <a:ext cx="1982708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Avec support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2396" y="3143856"/>
            <a:ext cx="2058191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Sans support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06720" y="3617727"/>
            <a:ext cx="1982709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ID Support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0847" y="3143856"/>
            <a:ext cx="2041556" cy="12635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dirty="0" smtClean="0">
              <a:solidFill>
                <a:schemeClr val="tx1"/>
              </a:solidFill>
            </a:endParaRPr>
          </a:p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Le médecin</a:t>
            </a:r>
            <a:r>
              <a:rPr lang="fr-BE" sz="1400" b="1" dirty="0" smtClean="0">
                <a:solidFill>
                  <a:srgbClr val="0070C0"/>
                </a:solidFill>
              </a:rPr>
              <a:t> peut </a:t>
            </a:r>
            <a:r>
              <a:rPr lang="fr-BE" sz="1400" dirty="0" smtClean="0">
                <a:solidFill>
                  <a:schemeClr val="tx1"/>
                </a:solidFill>
              </a:rPr>
              <a:t>activer SSIN </a:t>
            </a:r>
            <a:r>
              <a:rPr lang="fr-BE" sz="1400" dirty="0" err="1" smtClean="0">
                <a:solidFill>
                  <a:schemeClr val="tx1"/>
                </a:solidFill>
              </a:rPr>
              <a:t>History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et en cas de changement</a:t>
            </a:r>
          </a:p>
          <a:p>
            <a:pPr algn="ctr"/>
            <a:r>
              <a:rPr lang="fr-BE" sz="1400" dirty="0">
                <a:solidFill>
                  <a:schemeClr val="tx1"/>
                </a:solidFill>
              </a:rPr>
              <a:t>a</a:t>
            </a:r>
            <a:r>
              <a:rPr lang="fr-BE" sz="1400" dirty="0" smtClean="0">
                <a:solidFill>
                  <a:schemeClr val="tx1"/>
                </a:solidFill>
              </a:rPr>
              <a:t>ppeler </a:t>
            </a:r>
            <a:r>
              <a:rPr lang="fr-BE" sz="1400" dirty="0" err="1" smtClean="0">
                <a:solidFill>
                  <a:schemeClr val="tx1"/>
                </a:solidFill>
              </a:rPr>
              <a:t>Identify</a:t>
            </a:r>
            <a:r>
              <a:rPr lang="fr-BE" sz="1400" dirty="0" smtClean="0">
                <a:solidFill>
                  <a:schemeClr val="tx1"/>
                </a:solidFill>
              </a:rPr>
              <a:t> Person</a:t>
            </a:r>
          </a:p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 </a:t>
            </a:r>
            <a:r>
              <a:rPr lang="fr-BE" sz="800" dirty="0" smtClean="0">
                <a:solidFill>
                  <a:schemeClr val="tx1"/>
                </a:solidFill>
              </a:rPr>
              <a:t>(</a:t>
            </a:r>
            <a:r>
              <a:rPr lang="fr-BE" sz="800" dirty="0">
                <a:solidFill>
                  <a:schemeClr val="tx1"/>
                </a:solidFill>
              </a:rPr>
              <a:t>NEW : PERSON SERVICE)</a:t>
            </a:r>
          </a:p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6011" y="3617727"/>
            <a:ext cx="2058905" cy="141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400" dirty="0" smtClean="0">
                <a:solidFill>
                  <a:schemeClr val="tx1"/>
                </a:solidFill>
              </a:rPr>
              <a:t>Si nécessaire: appel aux services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 :</a:t>
            </a:r>
          </a:p>
          <a:p>
            <a:pPr marL="182563" indent="-182563">
              <a:buFontTx/>
              <a:buChar char="-"/>
            </a:pPr>
            <a:r>
              <a:rPr lang="fr-BE" sz="1400" dirty="0" smtClean="0">
                <a:solidFill>
                  <a:schemeClr val="tx1"/>
                </a:solidFill>
              </a:rPr>
              <a:t>SSIN </a:t>
            </a:r>
            <a:r>
              <a:rPr lang="fr-BE" sz="1400" dirty="0" err="1" smtClean="0">
                <a:solidFill>
                  <a:schemeClr val="tx1"/>
                </a:solidFill>
              </a:rPr>
              <a:t>History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</a:p>
          <a:p>
            <a:pPr>
              <a:tabLst>
                <a:tab pos="182563" algn="l"/>
              </a:tabLst>
            </a:pPr>
            <a:r>
              <a:rPr lang="fr-BE" sz="800" dirty="0" smtClean="0">
                <a:solidFill>
                  <a:schemeClr val="tx1"/>
                </a:solidFill>
              </a:rPr>
              <a:t>	(NEW : </a:t>
            </a:r>
            <a:r>
              <a:rPr lang="fr-BE" sz="800" dirty="0" err="1" smtClean="0">
                <a:solidFill>
                  <a:schemeClr val="tx1"/>
                </a:solidFill>
              </a:rPr>
              <a:t>SsinInformationService</a:t>
            </a:r>
            <a:r>
              <a:rPr lang="fr-BE" sz="800" dirty="0" smtClean="0">
                <a:solidFill>
                  <a:schemeClr val="tx1"/>
                </a:solidFill>
              </a:rPr>
              <a:t>)</a:t>
            </a:r>
          </a:p>
          <a:p>
            <a:pPr marL="182563" indent="-182563">
              <a:buFontTx/>
              <a:buChar char="-"/>
            </a:pPr>
            <a:r>
              <a:rPr lang="fr-BE" sz="1400" dirty="0" err="1" smtClean="0">
                <a:solidFill>
                  <a:schemeClr val="tx1"/>
                </a:solidFill>
              </a:rPr>
              <a:t>Identify</a:t>
            </a:r>
            <a:r>
              <a:rPr lang="fr-BE" sz="1400" dirty="0" smtClean="0">
                <a:solidFill>
                  <a:schemeClr val="tx1"/>
                </a:solidFill>
              </a:rPr>
              <a:t> </a:t>
            </a:r>
            <a:r>
              <a:rPr lang="fr-BE" sz="1400" dirty="0">
                <a:solidFill>
                  <a:schemeClr val="tx1"/>
                </a:solidFill>
              </a:rPr>
              <a:t>Person </a:t>
            </a:r>
            <a:endParaRPr lang="fr-BE" sz="1400" dirty="0" smtClean="0">
              <a:solidFill>
                <a:schemeClr val="tx1"/>
              </a:solidFill>
            </a:endParaRPr>
          </a:p>
          <a:p>
            <a:pPr marL="182563" indent="-182563">
              <a:tabLst>
                <a:tab pos="182563" algn="l"/>
              </a:tabLst>
            </a:pPr>
            <a:r>
              <a:rPr lang="fr-BE" sz="800" dirty="0" smtClean="0">
                <a:solidFill>
                  <a:schemeClr val="tx1"/>
                </a:solidFill>
              </a:rPr>
              <a:t>	(</a:t>
            </a:r>
            <a:r>
              <a:rPr lang="fr-BE" sz="800" dirty="0">
                <a:solidFill>
                  <a:schemeClr val="tx1"/>
                </a:solidFill>
              </a:rPr>
              <a:t>NEW : PERSON SERVICE)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30847" y="5773151"/>
            <a:ext cx="2047589" cy="811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Stockage de la date de consultation des services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46288" y="5773151"/>
            <a:ext cx="1982709" cy="811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Stockage de la date de consultation de la carte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2396" y="5779180"/>
            <a:ext cx="2058905" cy="9142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Stockage de la date de consultation de </a:t>
            </a:r>
          </a:p>
          <a:p>
            <a:pPr algn="ctr"/>
            <a:r>
              <a:rPr lang="fr-BE" sz="1400" dirty="0" smtClean="0">
                <a:solidFill>
                  <a:schemeClr val="tx1"/>
                </a:solidFill>
              </a:rPr>
              <a:t>ID Support ou des services </a:t>
            </a:r>
            <a:r>
              <a:rPr lang="fr-BE" sz="1400" dirty="0" err="1" smtClean="0">
                <a:solidFill>
                  <a:schemeClr val="tx1"/>
                </a:solidFill>
              </a:rPr>
              <a:t>Consult</a:t>
            </a:r>
            <a:r>
              <a:rPr lang="fr-BE" sz="1400" dirty="0" smtClean="0">
                <a:solidFill>
                  <a:schemeClr val="tx1"/>
                </a:solidFill>
              </a:rPr>
              <a:t> RN</a:t>
            </a:r>
            <a:endParaRPr lang="fr-BE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26" idx="2"/>
            <a:endCxn id="3" idx="0"/>
          </p:cNvCxnSpPr>
          <p:nvPr/>
        </p:nvCxnSpPr>
        <p:spPr>
          <a:xfrm flipH="1">
            <a:off x="2245592" y="1618559"/>
            <a:ext cx="2330941" cy="51433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6" idx="2"/>
            <a:endCxn id="4" idx="0"/>
          </p:cNvCxnSpPr>
          <p:nvPr/>
        </p:nvCxnSpPr>
        <p:spPr>
          <a:xfrm>
            <a:off x="4576533" y="1618559"/>
            <a:ext cx="2152464" cy="51157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45592" y="2692696"/>
            <a:ext cx="1" cy="45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2"/>
            <a:endCxn id="7" idx="0"/>
          </p:cNvCxnSpPr>
          <p:nvPr/>
        </p:nvCxnSpPr>
        <p:spPr>
          <a:xfrm flipH="1">
            <a:off x="5698074" y="2807693"/>
            <a:ext cx="1030923" cy="337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2"/>
            <a:endCxn id="8" idx="0"/>
          </p:cNvCxnSpPr>
          <p:nvPr/>
        </p:nvCxnSpPr>
        <p:spPr>
          <a:xfrm>
            <a:off x="6728997" y="2807693"/>
            <a:ext cx="1152495" cy="336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71604" y="1205308"/>
            <a:ext cx="8609858" cy="41325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chemeClr val="tx1"/>
                </a:solidFill>
              </a:rPr>
              <a:t>Le soft doit sauvegarder la date de la dernière vérification via les services </a:t>
            </a:r>
            <a:r>
              <a:rPr lang="fr-BE" dirty="0" err="1" smtClean="0">
                <a:solidFill>
                  <a:schemeClr val="tx1"/>
                </a:solidFill>
              </a:rPr>
              <a:t>Consult</a:t>
            </a:r>
            <a:r>
              <a:rPr lang="fr-BE" dirty="0" smtClean="0">
                <a:solidFill>
                  <a:schemeClr val="tx1"/>
                </a:solidFill>
              </a:rPr>
              <a:t> RN</a:t>
            </a:r>
            <a:endParaRPr lang="fr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5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024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200" dirty="0" smtClean="0"/>
              <a:t>Gestion des dossiers au démarrage</a:t>
            </a:r>
          </a:p>
          <a:p>
            <a:pPr algn="ctr"/>
            <a:r>
              <a:rPr lang="fr-BE" sz="3200" dirty="0" smtClean="0"/>
              <a:t>Gestion de cette nouvelle procédure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2064" y="1854602"/>
            <a:ext cx="818446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BE" sz="2800" u="sng" dirty="0" smtClean="0"/>
              <a:t>Lors de la 1</a:t>
            </a:r>
            <a:r>
              <a:rPr lang="fr-BE" sz="2800" u="sng" baseline="30000" dirty="0" smtClean="0"/>
              <a:t>ère</a:t>
            </a:r>
            <a:r>
              <a:rPr lang="fr-BE" sz="2800" u="sng" dirty="0" smtClean="0"/>
              <a:t> visite du patient </a:t>
            </a:r>
            <a:r>
              <a:rPr lang="fr-BE" sz="2800" dirty="0" smtClean="0"/>
              <a:t>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BE" sz="2400" dirty="0" smtClean="0"/>
              <a:t>Faire un SSIN </a:t>
            </a:r>
            <a:r>
              <a:rPr lang="fr-BE" sz="2400" dirty="0" err="1" smtClean="0"/>
              <a:t>History</a:t>
            </a:r>
            <a:r>
              <a:rPr lang="fr-BE" sz="2400" dirty="0" smtClean="0"/>
              <a:t>/</a:t>
            </a:r>
            <a:r>
              <a:rPr lang="fr-BE" sz="2400" dirty="0" err="1" smtClean="0"/>
              <a:t>Identify</a:t>
            </a:r>
            <a:r>
              <a:rPr lang="fr-BE" sz="2400" dirty="0" smtClean="0"/>
              <a:t> Person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BE" sz="2400" dirty="0" smtClean="0"/>
              <a:t>Obligation de stocker dans le soft la date des consultations</a:t>
            </a:r>
          </a:p>
        </p:txBody>
      </p:sp>
    </p:spTree>
    <p:extLst>
      <p:ext uri="{BB962C8B-B14F-4D97-AF65-F5344CB8AC3E}">
        <p14:creationId xmlns:p14="http://schemas.microsoft.com/office/powerpoint/2010/main" val="4281061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1869</TotalTime>
  <Words>408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BCSS-KSZ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ConsultRN MG Governance</dc:title>
  <dc:creator>Sabine Portal</dc:creator>
  <cp:keywords>ConsultRN;Governance</cp:keywords>
  <cp:lastModifiedBy>Marina Smets (KSZ-BCSS)</cp:lastModifiedBy>
  <cp:revision>55</cp:revision>
  <dcterms:created xsi:type="dcterms:W3CDTF">2020-03-05T14:39:17Z</dcterms:created>
  <dcterms:modified xsi:type="dcterms:W3CDTF">2021-02-19T09:36:42Z</dcterms:modified>
</cp:coreProperties>
</file>